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63" r:id="rId17"/>
    <p:sldId id="264" r:id="rId18"/>
    <p:sldId id="265" r:id="rId19"/>
    <p:sldId id="266" r:id="rId20"/>
    <p:sldId id="267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/>
    <p:restoredTop sz="94747"/>
  </p:normalViewPr>
  <p:slideViewPr>
    <p:cSldViewPr snapToGrid="0" snapToObjects="1">
      <p:cViewPr varScale="1">
        <p:scale>
          <a:sx n="110" d="100"/>
          <a:sy n="110" d="100"/>
        </p:scale>
        <p:origin x="2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dgene.org/crispr/guide/" TargetMode="External"/><Relationship Id="rId4" Type="http://schemas.openxmlformats.org/officeDocument/2006/relationships/hyperlink" Target="https://3dciencia.wordpress.com/2015/06/11/the-cas9-sgrna-dna-complex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dgene.org/crispr/guide/" TargetMode="External"/><Relationship Id="rId4" Type="http://schemas.openxmlformats.org/officeDocument/2006/relationships/hyperlink" Target="https://3dciencia.wordpress.com/2015/06/11/the-cas9-sgrna-dna-complex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https://www.addgene.org/crispr/guide/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https://3dciencia.wordpress.com/2015/06/11/the-cas9-sgrna-dna-complex/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https://www.addgene.org/crispr/guide/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https://3dciencia.wordpress.com/2015/06/11/the-cas9-sgrna-dna-complex/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https://www.idtdna.com/pages/docs/default-source/synthetic-biology/crispr_faq_043015.pdf?sfvrsn=2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http://circ.ahajournals.org/content/circulationaha/134/11/777/F1.large.jpg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F22F4C32-4CFE-1446-ACF6-8FA2CB612F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40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263D1AD-11F8-C444-AB9C-07B2506F45DC}" type="datetimeFigureOut">
              <a:rPr lang="en-US" smtClean="0"/>
              <a:t>6/11/17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CD9-6D68-5C4D-90D2-E144015CA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00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-16982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2.1: Identifying Off-Target CRISPR Sites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850" y="2468725"/>
            <a:ext cx="3780450" cy="259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many multidimensional geometries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Minkowski</a:t>
            </a:r>
            <a:r>
              <a:rPr lang="en-US" dirty="0" smtClean="0"/>
              <a:t> geometries</a:t>
            </a:r>
          </a:p>
          <a:p>
            <a:r>
              <a:rPr lang="en-US" dirty="0" smtClean="0"/>
              <a:t>Simply a weighted distance metric on each dimension </a:t>
            </a:r>
          </a:p>
          <a:p>
            <a:r>
              <a:rPr lang="en-US" dirty="0" smtClean="0"/>
              <a:t>Classical example: 4d Euclidean </a:t>
            </a:r>
            <a:r>
              <a:rPr lang="en-US" dirty="0" err="1" smtClean="0"/>
              <a:t>spacetime</a:t>
            </a:r>
            <a:r>
              <a:rPr lang="en-US" dirty="0" smtClean="0"/>
              <a:t>: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346" y="2778401"/>
            <a:ext cx="4880247" cy="11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8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Minkowski</a:t>
            </a:r>
            <a:r>
              <a:rPr lang="en-US" dirty="0" smtClean="0"/>
              <a:t> weighting of sequence information defines relative importance of each sample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702905" y="1464089"/>
          <a:ext cx="1954696" cy="285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674"/>
                <a:gridCol w="488674"/>
                <a:gridCol w="488674"/>
                <a:gridCol w="488674"/>
              </a:tblGrid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Left Brace 4"/>
          <p:cNvSpPr/>
          <p:nvPr/>
        </p:nvSpPr>
        <p:spPr>
          <a:xfrm>
            <a:off x="1321906" y="1908313"/>
            <a:ext cx="168965" cy="218660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 rot="5400000">
            <a:off x="461253" y="2874660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x</a:t>
            </a:r>
            <a:r>
              <a:rPr lang="en-US" sz="1050" baseline="-25000" dirty="0"/>
              <a:t>1,</a:t>
            </a:r>
            <a:r>
              <a:rPr lang="en-US" sz="1050" dirty="0"/>
              <a:t>x</a:t>
            </a:r>
            <a:r>
              <a:rPr lang="en-US" sz="1050" baseline="-25000" dirty="0"/>
              <a:t>2,</a:t>
            </a:r>
            <a:r>
              <a:rPr lang="en-US" sz="1050" dirty="0"/>
              <a:t>x</a:t>
            </a:r>
            <a:r>
              <a:rPr lang="en-US" sz="1050" baseline="-25000" dirty="0"/>
              <a:t>3</a:t>
            </a:r>
            <a:r>
              <a:rPr lang="en-US" sz="1050" dirty="0"/>
              <a:t>..x</a:t>
            </a:r>
            <a:r>
              <a:rPr lang="en-US" sz="1050" baseline="-25000" dirty="0"/>
              <a:t>8</a:t>
            </a:r>
            <a:endParaRPr lang="en-US" sz="1050" dirty="0"/>
          </a:p>
        </p:txBody>
      </p:sp>
      <p:sp>
        <p:nvSpPr>
          <p:cNvPr id="7" name="TextBox 6"/>
          <p:cNvSpPr txBox="1"/>
          <p:nvPr/>
        </p:nvSpPr>
        <p:spPr>
          <a:xfrm>
            <a:off x="4740965" y="1734466"/>
            <a:ext cx="3528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d(Seq1, Seq2) = √ ∑</a:t>
            </a:r>
            <a:r>
              <a:rPr lang="en-US" sz="2100" dirty="0" err="1"/>
              <a:t>a</a:t>
            </a:r>
            <a:r>
              <a:rPr lang="en-US" sz="2100" baseline="-25000" dirty="0" err="1"/>
              <a:t>i</a:t>
            </a:r>
            <a:r>
              <a:rPr lang="en-US" sz="2100" dirty="0"/>
              <a:t>(x</a:t>
            </a:r>
            <a:r>
              <a:rPr lang="en-US" sz="2100" baseline="-25000" dirty="0"/>
              <a:t>2i</a:t>
            </a:r>
            <a:r>
              <a:rPr lang="en-US" sz="2100" dirty="0"/>
              <a:t>-x</a:t>
            </a:r>
            <a:r>
              <a:rPr lang="en-US" sz="2100" baseline="-25000" dirty="0"/>
              <a:t>1i</a:t>
            </a:r>
            <a:r>
              <a:rPr lang="en-US" sz="2100" dirty="0"/>
              <a:t>)</a:t>
            </a:r>
            <a:r>
              <a:rPr lang="en-US" sz="2100" baseline="30000" dirty="0"/>
              <a:t>2</a:t>
            </a:r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4342742" y="2684081"/>
            <a:ext cx="3730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We set </a:t>
            </a:r>
            <a:r>
              <a:rPr lang="en-US" sz="1050" dirty="0" err="1"/>
              <a:t>a</a:t>
            </a:r>
            <a:r>
              <a:rPr lang="en-US" sz="1050" baseline="-25000" dirty="0" err="1"/>
              <a:t>i</a:t>
            </a:r>
            <a:r>
              <a:rPr lang="en-US" sz="1050" baseline="-25000" dirty="0"/>
              <a:t> </a:t>
            </a:r>
            <a:r>
              <a:rPr lang="en-US" sz="1050" dirty="0"/>
              <a:t>to weigh the ”seed” region of the guide RNA more</a:t>
            </a:r>
          </a:p>
        </p:txBody>
      </p:sp>
    </p:spTree>
    <p:extLst>
      <p:ext uri="{BB962C8B-B14F-4D97-AF65-F5344CB8AC3E}">
        <p14:creationId xmlns:p14="http://schemas.microsoft.com/office/powerpoint/2010/main" val="9161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kernel over </a:t>
            </a:r>
            <a:r>
              <a:rPr lang="en-US" dirty="0" err="1" smtClean="0"/>
              <a:t>seq</a:t>
            </a:r>
            <a:r>
              <a:rPr lang="en-US" dirty="0" smtClean="0"/>
              <a:t> space yields connected sequences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154557" y="2087218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Oval 6"/>
          <p:cNvSpPr/>
          <p:nvPr/>
        </p:nvSpPr>
        <p:spPr>
          <a:xfrm>
            <a:off x="5565914" y="2146853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8" name="Oval 7"/>
          <p:cNvSpPr/>
          <p:nvPr/>
        </p:nvSpPr>
        <p:spPr>
          <a:xfrm>
            <a:off x="4899992" y="2405270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Oval 8"/>
          <p:cNvSpPr/>
          <p:nvPr/>
        </p:nvSpPr>
        <p:spPr>
          <a:xfrm>
            <a:off x="4661453" y="3177208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Oval 9"/>
          <p:cNvSpPr/>
          <p:nvPr/>
        </p:nvSpPr>
        <p:spPr>
          <a:xfrm>
            <a:off x="6897757" y="3717235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Oval 10"/>
          <p:cNvSpPr/>
          <p:nvPr/>
        </p:nvSpPr>
        <p:spPr>
          <a:xfrm>
            <a:off x="6689035" y="2693506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2" name="Oval 11"/>
          <p:cNvSpPr/>
          <p:nvPr/>
        </p:nvSpPr>
        <p:spPr>
          <a:xfrm>
            <a:off x="5933662" y="3269974"/>
            <a:ext cx="168965" cy="1987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09" y="1268016"/>
            <a:ext cx="2476500" cy="571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203" y="1866900"/>
            <a:ext cx="4657725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kernel over </a:t>
            </a:r>
            <a:r>
              <a:rPr lang="en-US" dirty="0" err="1" smtClean="0"/>
              <a:t>seq</a:t>
            </a:r>
            <a:r>
              <a:rPr lang="en-US" dirty="0" smtClean="0"/>
              <a:t> space yields connected sequences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154557" y="2087218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Oval 6"/>
          <p:cNvSpPr/>
          <p:nvPr/>
        </p:nvSpPr>
        <p:spPr>
          <a:xfrm>
            <a:off x="5565914" y="2146853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8" name="Oval 7"/>
          <p:cNvSpPr/>
          <p:nvPr/>
        </p:nvSpPr>
        <p:spPr>
          <a:xfrm>
            <a:off x="4899992" y="2405270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Oval 8"/>
          <p:cNvSpPr/>
          <p:nvPr/>
        </p:nvSpPr>
        <p:spPr>
          <a:xfrm>
            <a:off x="4661453" y="3177208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Oval 9"/>
          <p:cNvSpPr/>
          <p:nvPr/>
        </p:nvSpPr>
        <p:spPr>
          <a:xfrm>
            <a:off x="6897757" y="3717235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1" name="Oval 10"/>
          <p:cNvSpPr/>
          <p:nvPr/>
        </p:nvSpPr>
        <p:spPr>
          <a:xfrm>
            <a:off x="6689035" y="2693506"/>
            <a:ext cx="168965" cy="1987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2" name="Oval 11"/>
          <p:cNvSpPr/>
          <p:nvPr/>
        </p:nvSpPr>
        <p:spPr>
          <a:xfrm>
            <a:off x="5933662" y="3269974"/>
            <a:ext cx="168965" cy="1987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09" y="1268016"/>
            <a:ext cx="2476500" cy="571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203" y="1866900"/>
            <a:ext cx="4657725" cy="3276600"/>
          </a:xfrm>
          <a:prstGeom prst="rect">
            <a:avLst/>
          </a:prstGeom>
        </p:spPr>
      </p:pic>
      <p:cxnSp>
        <p:nvCxnSpPr>
          <p:cNvPr id="5" name="Straight Connector 4"/>
          <p:cNvCxnSpPr>
            <a:stCxn id="9" idx="6"/>
          </p:cNvCxnSpPr>
          <p:nvPr/>
        </p:nvCxnSpPr>
        <p:spPr>
          <a:xfrm flipV="1">
            <a:off x="4830418" y="2236306"/>
            <a:ext cx="854765" cy="10402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780722" y="2514601"/>
            <a:ext cx="238539" cy="7719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7"/>
            <a:endCxn id="7" idx="6"/>
          </p:cNvCxnSpPr>
          <p:nvPr/>
        </p:nvCxnSpPr>
        <p:spPr>
          <a:xfrm flipV="1">
            <a:off x="5044212" y="2246244"/>
            <a:ext cx="690667" cy="1881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2" idx="6"/>
          </p:cNvCxnSpPr>
          <p:nvPr/>
        </p:nvCxnSpPr>
        <p:spPr>
          <a:xfrm>
            <a:off x="4773320" y="3276600"/>
            <a:ext cx="1329307" cy="9276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650396" y="2266475"/>
            <a:ext cx="392699" cy="105284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10" idx="0"/>
          </p:cNvCxnSpPr>
          <p:nvPr/>
        </p:nvCxnSpPr>
        <p:spPr>
          <a:xfrm>
            <a:off x="6748566" y="2763785"/>
            <a:ext cx="233674" cy="9534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6082804" y="2792896"/>
            <a:ext cx="591325" cy="5466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0" idx="6"/>
          </p:cNvCxnSpPr>
          <p:nvPr/>
        </p:nvCxnSpPr>
        <p:spPr>
          <a:xfrm flipH="1" flipV="1">
            <a:off x="6018144" y="3368131"/>
            <a:ext cx="1048578" cy="44849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31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walk?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power the sequence transition matrix (defined by the kernel) </a:t>
            </a:r>
            <a:r>
              <a:rPr lang="en-US" i="1" dirty="0" smtClean="0"/>
              <a:t>t </a:t>
            </a:r>
            <a:r>
              <a:rPr lang="en-US" dirty="0" smtClean="0"/>
              <a:t>times, where t is identified using a measure of information in </a:t>
            </a:r>
            <a:r>
              <a:rPr lang="en-US" smtClean="0"/>
              <a:t>the sequence relationships</a:t>
            </a:r>
            <a:endParaRPr lang="en-US" dirty="0" smtClean="0"/>
          </a:p>
          <a:p>
            <a:r>
              <a:rPr lang="en-US" dirty="0" smtClean="0"/>
              <a:t>If you powered it infinite times, you would have the steady-state probabilities of the matrix.  You could find this with the first eigenvector</a:t>
            </a:r>
          </a:p>
        </p:txBody>
      </p:sp>
    </p:spTree>
    <p:extLst>
      <p:ext uri="{BB962C8B-B14F-4D97-AF65-F5344CB8AC3E}">
        <p14:creationId xmlns:p14="http://schemas.microsoft.com/office/powerpoint/2010/main" val="118672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we’ve walked, what does that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now walked onto a manifold and the corresponding probabilities can be viewed as potential distances using a -log transform.</a:t>
            </a:r>
          </a:p>
          <a:p>
            <a:r>
              <a:rPr lang="en-US" dirty="0" smtClean="0"/>
              <a:t>These manifold distances are then mapped into probability distributions.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851" y="2661595"/>
            <a:ext cx="4730612" cy="235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0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Pipelining to Identify Off-Target Effects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Many published tools, limited experimental data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Haeussler et al. 2016 published a compilation of 31 guides and 650 experimentally validated off target sites 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endParaRPr lang="en"/>
          </a:p>
          <a:p>
            <a:pPr lvl="0" rt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Pipelining to Identify Off-Target Effects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Many published tools, limited experimental data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Haeussler et al. 2016 published a compilation of 31 guides and 650 experimentally validated off target sites 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/>
            </a:r>
            <a:br>
              <a:rPr lang="en"/>
            </a:br>
            <a:endParaRPr lang="en"/>
          </a:p>
          <a:p>
            <a:pPr lvl="0" rtl="0">
              <a:spcBef>
                <a:spcPts val="0"/>
              </a:spcBef>
              <a:buNone/>
            </a:pPr>
            <a:r>
              <a:rPr lang="en" b="1"/>
              <a:t>Pipeline goal: compare the performance of two pipeline tools on this dataset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Pipeline: Algorithm 1 - Cas-OFFinder</a:t>
            </a: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r="57612" b="59985"/>
          <a:stretch/>
        </p:blipFill>
        <p:spPr>
          <a:xfrm>
            <a:off x="846600" y="1554400"/>
            <a:ext cx="4259453" cy="284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l="44809"/>
          <a:stretch/>
        </p:blipFill>
        <p:spPr>
          <a:xfrm>
            <a:off x="5511475" y="1152474"/>
            <a:ext cx="2845199" cy="3653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Pipeline: Algorithm 2 - CRISPR-SEEK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1533200" y="1332925"/>
            <a:ext cx="497400" cy="3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2" name="Shape 132"/>
          <p:cNvGrpSpPr/>
          <p:nvPr/>
        </p:nvGrpSpPr>
        <p:grpSpPr>
          <a:xfrm>
            <a:off x="1711874" y="1144649"/>
            <a:ext cx="5720253" cy="3708310"/>
            <a:chOff x="1393100" y="1181500"/>
            <a:chExt cx="3816300" cy="2629075"/>
          </a:xfrm>
        </p:grpSpPr>
        <p:pic>
          <p:nvPicPr>
            <p:cNvPr id="133" name="Shape 133" descr="pone.0108424.g001.jpg"/>
            <p:cNvPicPr preferRelativeResize="0"/>
            <p:nvPr/>
          </p:nvPicPr>
          <p:blipFill rotWithShape="1">
            <a:blip r:embed="rId3">
              <a:alphaModFix/>
            </a:blip>
            <a:srcRect t="51830"/>
            <a:stretch/>
          </p:blipFill>
          <p:spPr>
            <a:xfrm>
              <a:off x="1393100" y="1332925"/>
              <a:ext cx="3816300" cy="24776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Shape 134"/>
            <p:cNvSpPr/>
            <p:nvPr/>
          </p:nvSpPr>
          <p:spPr>
            <a:xfrm>
              <a:off x="1602275" y="1181500"/>
              <a:ext cx="331500" cy="57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CRISPR?</a:t>
            </a:r>
          </a:p>
        </p:txBody>
      </p:sp>
      <p:pic>
        <p:nvPicPr>
          <p:cNvPr id="62" name="Shape 62" descr="CRISPR diagram of homology direct repair or HD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100" y="262387"/>
            <a:ext cx="3495675" cy="456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 descr="cas9 CRISPR endonuclease genome-editing structure sgRNA target DNA PAM containing domai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400" y="1203125"/>
            <a:ext cx="4717825" cy="35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A new tool to allow precise genome editing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Pipelining Results on hg38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801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CRISPR-Seek:  516/650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"/>
              <a:t>CasOFFinder: 461/650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3724" y="1152475"/>
            <a:ext cx="478298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Off-Target Effects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The major setback for clinical CRISPR/Cas9 use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432325" y="1708100"/>
            <a:ext cx="3760200" cy="230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human genome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3,000,000,000 base pairs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“NGG” occurs ~ 160,000,000 times</a:t>
            </a:r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gRNA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20 bases (12 absolute)</a:t>
            </a:r>
          </a:p>
          <a:p>
            <a:pPr lvl="0" algn="ctr" rtl="0">
              <a:spcBef>
                <a:spcPts val="0"/>
              </a:spcBef>
              <a:buNone/>
            </a:pPr>
            <a:endParaRPr sz="1800"/>
          </a:p>
          <a:p>
            <a:pPr lvl="0" algn="ctr" rtl="0">
              <a:spcBef>
                <a:spcPts val="0"/>
              </a:spcBef>
              <a:buNone/>
            </a:pPr>
            <a:endParaRPr sz="1800"/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… A LOT of potential binding sites!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 </a:t>
            </a:r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  <a:p>
            <a:pPr lvl="0" algn="ctr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72" name="Shape 72" descr="Image result for gRNA off-targe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9224" y="2770271"/>
            <a:ext cx="2955625" cy="22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227" y="653850"/>
            <a:ext cx="3176974" cy="17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Goal: How to predict off-target sites?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525" y="1511700"/>
            <a:ext cx="5741649" cy="92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3676" y="2536574"/>
            <a:ext cx="4178499" cy="160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7449" y="4260799"/>
            <a:ext cx="5279676" cy="6621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Computational methods to assess gRNAs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Principles of CRISPR/Cas9 Specificity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35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PAM site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gRNA: PAM Proximal vs PAM Distal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Chromatin Structure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Methylation</a:t>
            </a:r>
          </a:p>
          <a:p>
            <a:pPr marL="457200" lvl="0" indent="-381000">
              <a:spcBef>
                <a:spcPts val="0"/>
              </a:spcBef>
              <a:buSzPct val="100000"/>
            </a:pPr>
            <a:r>
              <a:rPr lang="en" sz="2400"/>
              <a:t>Cas9 Related Factors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35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PAM site</a:t>
            </a:r>
          </a:p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gRNA: PAM Proximal vs PAM Distal</a:t>
            </a:r>
          </a:p>
          <a:p>
            <a:pPr marL="457200" lvl="0" indent="-381000" rtl="0">
              <a:spcBef>
                <a:spcPts val="0"/>
              </a:spcBef>
              <a:buClr>
                <a:srgbClr val="CC0000"/>
              </a:buClr>
              <a:buSzPct val="100000"/>
            </a:pPr>
            <a:r>
              <a:rPr lang="en" sz="2400">
                <a:solidFill>
                  <a:srgbClr val="CC0000"/>
                </a:solidFill>
              </a:rPr>
              <a:t>Chromatin Structure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Methylation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Cas9 Related Factors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25" y="135325"/>
            <a:ext cx="6152413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5690125" y="1457275"/>
            <a:ext cx="3153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Proximal &gt;&gt; Distal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gRNA tolerates ~7-10 mismatches in Distal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gRNA must be 20 bases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5694025" y="3473675"/>
            <a:ext cx="36024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" sz="700">
                <a:solidFill>
                  <a:srgbClr val="24292E"/>
                </a:solidFill>
              </a:rPr>
              <a:t>Kuscu, Cem, Sevki Arslan, Ritambhara Singh, Jeremy Thorpe, and Mazhar Adli. "Genome-wide analysis reveals characteristics of off-target sites bound by the Cas9 endonuclease." Nature Biotechnology32.7 (2014): 677-83. Web.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250" y="1419448"/>
            <a:ext cx="6420151" cy="340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Chromatin Structure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i="1"/>
              <a:t>Cas9 preferentially accesses open chromatin</a:t>
            </a:r>
          </a:p>
        </p:txBody>
      </p:sp>
      <p:sp>
        <p:nvSpPr>
          <p:cNvPr id="104" name="Shape 104"/>
          <p:cNvSpPr/>
          <p:nvPr/>
        </p:nvSpPr>
        <p:spPr>
          <a:xfrm>
            <a:off x="2067500" y="3070200"/>
            <a:ext cx="3771900" cy="1844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2422250" y="1301700"/>
            <a:ext cx="1914300" cy="1844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587350" y="2084525"/>
            <a:ext cx="3153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ENCODE contains ChIP-seq data detailing chromatin structures in cells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information is multidimensional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442253" y="1414394"/>
          <a:ext cx="1954696" cy="285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674"/>
                <a:gridCol w="488674"/>
                <a:gridCol w="488674"/>
                <a:gridCol w="488674"/>
              </a:tblGrid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Seq4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  <a:tr h="357429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>
            <a:off x="3061253" y="1858618"/>
            <a:ext cx="168965" cy="218660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9" name="TextBox 8"/>
          <p:cNvSpPr txBox="1"/>
          <p:nvPr/>
        </p:nvSpPr>
        <p:spPr>
          <a:xfrm>
            <a:off x="2181204" y="2813423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x</a:t>
            </a:r>
            <a:r>
              <a:rPr lang="en-US" sz="1050" baseline="-25000" dirty="0"/>
              <a:t>1,</a:t>
            </a:r>
            <a:r>
              <a:rPr lang="en-US" sz="1050" dirty="0"/>
              <a:t>x</a:t>
            </a:r>
            <a:r>
              <a:rPr lang="en-US" sz="1050" baseline="-25000" dirty="0"/>
              <a:t>2,</a:t>
            </a:r>
            <a:r>
              <a:rPr lang="en-US" sz="1050" dirty="0"/>
              <a:t>x</a:t>
            </a:r>
            <a:r>
              <a:rPr lang="en-US" sz="1050" baseline="-25000" dirty="0"/>
              <a:t>3</a:t>
            </a:r>
            <a:r>
              <a:rPr lang="en-US" sz="1050" dirty="0"/>
              <a:t>..x</a:t>
            </a:r>
            <a:r>
              <a:rPr lang="en-US" sz="1050" baseline="-25000" dirty="0"/>
              <a:t>8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0883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Multidimensional spaces feature alternative geometries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Oversimplified example: flight from NYC to Moscow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1" y="1788618"/>
            <a:ext cx="2977877" cy="2945307"/>
          </a:xfrm>
          <a:prstGeom prst="rect">
            <a:avLst/>
          </a:prstGeom>
        </p:spPr>
      </p:pic>
      <p:sp>
        <p:nvSpPr>
          <p:cNvPr id="5" name="Teardrop 4"/>
          <p:cNvSpPr/>
          <p:nvPr/>
        </p:nvSpPr>
        <p:spPr>
          <a:xfrm flipH="1" flipV="1">
            <a:off x="2165353" y="3170582"/>
            <a:ext cx="357809" cy="288236"/>
          </a:xfrm>
          <a:prstGeom prst="teardrop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6" name="Teardrop 5"/>
          <p:cNvSpPr/>
          <p:nvPr/>
        </p:nvSpPr>
        <p:spPr>
          <a:xfrm rot="9361262">
            <a:off x="3020118" y="1997765"/>
            <a:ext cx="288235" cy="248479"/>
          </a:xfrm>
          <a:prstGeom prst="teardrop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3606528" y="1788618"/>
            <a:ext cx="31726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Euclidean Distance: traditional geometric distance</a:t>
            </a:r>
          </a:p>
          <a:p>
            <a:r>
              <a:rPr lang="en-US" sz="1050" dirty="0"/>
              <a:t>-    Simple: Pythagorean theorem, Norms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Straight line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Through the mantle of the earth</a:t>
            </a:r>
            <a:endParaRPr 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3606527" y="2658140"/>
            <a:ext cx="34323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Manifold Distance: distance along the curve or surface</a:t>
            </a:r>
          </a:p>
          <a:p>
            <a:pPr marL="214313" indent="-214313">
              <a:buFontTx/>
              <a:buChar char="-"/>
            </a:pPr>
            <a:r>
              <a:rPr lang="en-US" sz="1050" dirty="0"/>
              <a:t>Found via “walking” over the surface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Curved line</a:t>
            </a:r>
          </a:p>
          <a:p>
            <a:pPr marL="214313" indent="-214313">
              <a:buFontTx/>
              <a:buChar char="-"/>
            </a:pPr>
            <a:r>
              <a:rPr lang="en-US" sz="1050" b="1" dirty="0"/>
              <a:t>Over the surface of the earth</a:t>
            </a:r>
            <a:endParaRPr lang="en-US" sz="1050" dirty="0"/>
          </a:p>
        </p:txBody>
      </p:sp>
      <p:sp>
        <p:nvSpPr>
          <p:cNvPr id="9" name="Oval 8"/>
          <p:cNvSpPr/>
          <p:nvPr/>
        </p:nvSpPr>
        <p:spPr>
          <a:xfrm>
            <a:off x="6584405" y="3108265"/>
            <a:ext cx="2365513" cy="15244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sp>
        <p:nvSpPr>
          <p:cNvPr id="10" name="Arc 9"/>
          <p:cNvSpPr/>
          <p:nvPr/>
        </p:nvSpPr>
        <p:spPr>
          <a:xfrm rot="19636075">
            <a:off x="6526176" y="3014696"/>
            <a:ext cx="2387200" cy="2068775"/>
          </a:xfrm>
          <a:prstGeom prst="arc">
            <a:avLst>
              <a:gd name="adj1" fmla="val 16200000"/>
              <a:gd name="adj2" fmla="val 183516"/>
            </a:avLst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263539" y="3240157"/>
            <a:ext cx="1386526" cy="218661"/>
          </a:xfrm>
          <a:prstGeom prst="line">
            <a:avLst/>
          </a:prstGeom>
          <a:ln w="28575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32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Macintosh PowerPoint</Application>
  <PresentationFormat>On-screen Show (16:9)</PresentationFormat>
  <Paragraphs>148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simple-light-2</vt:lpstr>
      <vt:lpstr>Project 2.1: Identifying Off-Target CRISPR Sites</vt:lpstr>
      <vt:lpstr>What is CRISPR?</vt:lpstr>
      <vt:lpstr>Off-Target Effects</vt:lpstr>
      <vt:lpstr>Goal: How to predict off-target sites?</vt:lpstr>
      <vt:lpstr>Principles of CRISPR/Cas9 Specificity</vt:lpstr>
      <vt:lpstr>PowerPoint Presentation</vt:lpstr>
      <vt:lpstr>Chromatin Structure</vt:lpstr>
      <vt:lpstr>Sequence information is multidimensional</vt:lpstr>
      <vt:lpstr>Multidimensional spaces feature alternative geometries</vt:lpstr>
      <vt:lpstr>There are many multidimensional geometries</vt:lpstr>
      <vt:lpstr>Minkowski weighting of sequence information defines relative importance of each sample</vt:lpstr>
      <vt:lpstr>Defining a kernel over seq space yields connected sequences</vt:lpstr>
      <vt:lpstr>Defining a kernel over seq space yields connected sequences</vt:lpstr>
      <vt:lpstr>How to walk?</vt:lpstr>
      <vt:lpstr>Okay, we’ve walked, what does that mean?</vt:lpstr>
      <vt:lpstr>Pipelining to Identify Off-Target Effects</vt:lpstr>
      <vt:lpstr>Pipelining to Identify Off-Target Effects</vt:lpstr>
      <vt:lpstr>Pipeline: Algorithm 1 - Cas-OFFinder</vt:lpstr>
      <vt:lpstr>Pipeline: Algorithm 2 - CRISPR-SEEK</vt:lpstr>
      <vt:lpstr>Pipelining Results on hg38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2.1: Identifying Off-Target CRISPR Sites</dc:title>
  <cp:lastModifiedBy>Mengting Gu</cp:lastModifiedBy>
  <cp:revision>2</cp:revision>
  <dcterms:modified xsi:type="dcterms:W3CDTF">2017-06-11T19:14:01Z</dcterms:modified>
</cp:coreProperties>
</file>